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media/image24.jpg" ContentType="image/png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4" r:id="rId3"/>
    <p:sldId id="257" r:id="rId4"/>
    <p:sldId id="258" r:id="rId5"/>
    <p:sldId id="269" r:id="rId6"/>
    <p:sldId id="262" r:id="rId7"/>
    <p:sldId id="266" r:id="rId8"/>
    <p:sldId id="282" r:id="rId9"/>
    <p:sldId id="283" r:id="rId10"/>
    <p:sldId id="260" r:id="rId11"/>
    <p:sldId id="271" r:id="rId12"/>
    <p:sldId id="265" r:id="rId13"/>
    <p:sldId id="268" r:id="rId14"/>
    <p:sldId id="280" r:id="rId15"/>
    <p:sldId id="259" r:id="rId16"/>
    <p:sldId id="261" r:id="rId17"/>
    <p:sldId id="277" r:id="rId18"/>
    <p:sldId id="278" r:id="rId19"/>
    <p:sldId id="276" r:id="rId20"/>
    <p:sldId id="267" r:id="rId21"/>
    <p:sldId id="263" r:id="rId22"/>
    <p:sldId id="272" r:id="rId23"/>
    <p:sldId id="264" r:id="rId24"/>
    <p:sldId id="270" r:id="rId25"/>
    <p:sldId id="279" r:id="rId26"/>
    <p:sldId id="273" r:id="rId27"/>
    <p:sldId id="275" r:id="rId2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45549-ACE2-441D-BD6C-8CA3B0AF2132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A425-AACC-41F3-BE8A-561916224E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936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313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5366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255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1189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2128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5677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8649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8477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079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2124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844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2478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7868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8146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2613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488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020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0421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886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7717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490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390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504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4186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3014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15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121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947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001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29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580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897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039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792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84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02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990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91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5.PNG"/><Relationship Id="rId5" Type="http://schemas.openxmlformats.org/officeDocument/2006/relationships/image" Target="../media/image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0.png"/><Relationship Id="rId5" Type="http://schemas.openxmlformats.org/officeDocument/2006/relationships/image" Target="../media/image5.jpg"/><Relationship Id="rId4" Type="http://schemas.openxmlformats.org/officeDocument/2006/relationships/image" Target="../media/image29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45.pn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6.png"/><Relationship Id="rId5" Type="http://schemas.openxmlformats.org/officeDocument/2006/relationships/image" Target="../media/image45.pn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47.pn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48.PN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49.PNG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50.png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52.png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5173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f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846626"/>
            <a:ext cx="7648575" cy="2257426"/>
          </a:xfrm>
        </p:spPr>
        <p:txBody>
          <a:bodyPr/>
          <a:lstStyle/>
          <a:p>
            <a:r>
              <a:rPr lang="hu-HU" b="1" cap="all" dirty="0">
                <a:solidFill>
                  <a:schemeClr val="bg1"/>
                </a:solidFill>
              </a:rPr>
              <a:t>FORD MOTOR COMPANY</a:t>
            </a:r>
            <a:br>
              <a:rPr lang="hu-HU" b="1" cap="all" dirty="0">
                <a:solidFill>
                  <a:schemeClr val="bg1"/>
                </a:solidFill>
              </a:rPr>
            </a:br>
            <a:endParaRPr lang="hu-HU" b="1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2999277"/>
            <a:ext cx="5441949" cy="4081462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0" y="2229836"/>
            <a:ext cx="61055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Autó Szalon Weboldal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94617"/>
            <a:ext cx="2654546" cy="10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32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/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78126" y="1715916"/>
            <a:ext cx="1153061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Views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 err="1">
                <a:solidFill>
                  <a:schemeClr val="bg1"/>
                </a:solidFill>
              </a:rPr>
              <a:t>HomeView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About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Boiling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Cars</a:t>
            </a:r>
            <a:r>
              <a:rPr lang="hu-HU" sz="2400" dirty="0">
                <a:solidFill>
                  <a:schemeClr val="bg1"/>
                </a:solidFill>
              </a:rPr>
              <a:t>, Configurator, </a:t>
            </a:r>
            <a:r>
              <a:rPr lang="hu-HU" sz="2400" dirty="0" err="1">
                <a:solidFill>
                  <a:schemeClr val="bg1"/>
                </a:solidFill>
              </a:rPr>
              <a:t>History</a:t>
            </a:r>
            <a:r>
              <a:rPr lang="hu-HU" sz="2400" dirty="0">
                <a:solidFill>
                  <a:schemeClr val="bg1"/>
                </a:solidFill>
              </a:rPr>
              <a:t>, Login, </a:t>
            </a:r>
            <a:r>
              <a:rPr lang="hu-HU" sz="2400" dirty="0" err="1">
                <a:solidFill>
                  <a:schemeClr val="bg1"/>
                </a:solidFill>
              </a:rPr>
              <a:t>Registration</a:t>
            </a:r>
            <a:r>
              <a:rPr lang="hu-HU" sz="2400" dirty="0">
                <a:solidFill>
                  <a:schemeClr val="bg1"/>
                </a:solidFill>
              </a:rPr>
              <a:t>, Service, </a:t>
            </a:r>
            <a:r>
              <a:rPr lang="hu-HU" sz="2400" dirty="0" err="1">
                <a:solidFill>
                  <a:schemeClr val="bg1"/>
                </a:solidFill>
              </a:rPr>
              <a:t>Summary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Profile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78126" y="2813922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Components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 err="1">
                <a:solidFill>
                  <a:schemeClr val="bg1"/>
                </a:solidFill>
              </a:rPr>
              <a:t>CarsList</a:t>
            </a:r>
            <a:r>
              <a:rPr lang="hu-HU" sz="2400" dirty="0">
                <a:solidFill>
                  <a:schemeClr val="bg1"/>
                </a:solidFill>
              </a:rPr>
              <a:t>, Configurator, </a:t>
            </a:r>
            <a:r>
              <a:rPr lang="hu-HU" sz="2400" dirty="0" err="1">
                <a:solidFill>
                  <a:schemeClr val="bg1"/>
                </a:solidFill>
              </a:rPr>
              <a:t>Summary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378126" y="3542596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CSS: </a:t>
            </a:r>
            <a:r>
              <a:rPr lang="hu-HU" sz="2400" dirty="0" err="1">
                <a:solidFill>
                  <a:schemeClr val="bg1"/>
                </a:solidFill>
              </a:rPr>
              <a:t>bootstrap.min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style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378125" y="4271270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Services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>
                <a:solidFill>
                  <a:schemeClr val="bg1"/>
                </a:solidFill>
              </a:rPr>
              <a:t>dataservice.js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378125" y="4999944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Stores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>
                <a:solidFill>
                  <a:schemeClr val="bg1"/>
                </a:solidFill>
              </a:rPr>
              <a:t>index.js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93" y="3750262"/>
            <a:ext cx="5153744" cy="2686425"/>
          </a:xfrm>
          <a:prstGeom prst="rect">
            <a:avLst/>
          </a:prstGeom>
        </p:spPr>
      </p:pic>
      <p:sp>
        <p:nvSpPr>
          <p:cNvPr id="16" name="Szövegdoboz 15"/>
          <p:cNvSpPr txBox="1"/>
          <p:nvPr/>
        </p:nvSpPr>
        <p:spPr>
          <a:xfrm>
            <a:off x="6754993" y="6431783"/>
            <a:ext cx="1827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Oldalak beimportálása</a:t>
            </a:r>
          </a:p>
        </p:txBody>
      </p:sp>
    </p:spTree>
    <p:extLst>
      <p:ext uri="{BB962C8B-B14F-4D97-AF65-F5344CB8AC3E}">
        <p14:creationId xmlns:p14="http://schemas.microsoft.com/office/powerpoint/2010/main" val="361907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08EF886-943A-47D9-9C2A-8AF69D9D00F0}"/>
              </a:ext>
            </a:extLst>
          </p:cNvPr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Navbar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CCC0AD8-B4FB-4B68-B2B9-8A991E8CF373}"/>
              </a:ext>
            </a:extLst>
          </p:cNvPr>
          <p:cNvSpPr txBox="1"/>
          <p:nvPr/>
        </p:nvSpPr>
        <p:spPr>
          <a:xfrm>
            <a:off x="340962" y="2000045"/>
            <a:ext cx="7888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Navbar-on</a:t>
            </a:r>
            <a:r>
              <a:rPr lang="hu-HU" dirty="0"/>
              <a:t> 6 darab fő link található, plusz a Bejelentkezés gomb. A kezdőlapra (és a logóra) kattintva a </a:t>
            </a:r>
            <a:r>
              <a:rPr lang="hu-HU" dirty="0" err="1"/>
              <a:t>HomeView</a:t>
            </a:r>
            <a:r>
              <a:rPr lang="hu-HU" dirty="0"/>
              <a:t> jelenik meg. A modellválasztékra kattintva egy lenyíló listában megjelenik az összes modell, de a „minden modell” gombbal egy teljes oldalt nyithatunk meg, ahol ugyanúgy kilistázza az autókat. A Ford fiók és konfigurálás csak bejelentkezés után érhető el, ahol adatainkat tekinthetjük meg. A Kapcsolat gombra kattintva legörget az oldal aljára, ahol látható a Ford elérhetősége. A </a:t>
            </a:r>
            <a:r>
              <a:rPr lang="hu-HU" dirty="0" err="1"/>
              <a:t>Navbar-on</a:t>
            </a:r>
            <a:r>
              <a:rPr lang="hu-HU" dirty="0"/>
              <a:t> található a Bejelentkezés gomb is.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F4307F5-A375-45F3-BDEA-4ECBFE0A3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845"/>
            <a:ext cx="8353887" cy="45215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EF0B696E-8670-4377-B749-DB9E932C9C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40" y="6143762"/>
            <a:ext cx="3453415" cy="714238"/>
          </a:xfrm>
          <a:prstGeom prst="rect">
            <a:avLst/>
          </a:prstGeom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3B572FFC-F7DD-4259-9BE8-7D738825AE8D}"/>
              </a:ext>
            </a:extLst>
          </p:cNvPr>
          <p:cNvSpPr txBox="1"/>
          <p:nvPr/>
        </p:nvSpPr>
        <p:spPr>
          <a:xfrm>
            <a:off x="465250" y="4108430"/>
            <a:ext cx="7888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Továbbiak egy lenyíló menü, melyben a következő allinkek találhatóak: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Története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Rólunk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Hírek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Források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(Login) – mobil nézet miatt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440" y="2660929"/>
            <a:ext cx="3200000" cy="1800000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8531440" y="4460929"/>
            <a:ext cx="10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Lenyíló lista</a:t>
            </a: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1535031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8CDC7CCA-15CE-4935-9FEF-D8594B9DE024}"/>
              </a:ext>
            </a:extLst>
          </p:cNvPr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359401" y="258214"/>
            <a:ext cx="34731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Regisztráció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C2895F3-2459-49E8-B5F9-D21C91CEA569}"/>
              </a:ext>
            </a:extLst>
          </p:cNvPr>
          <p:cNvSpPr txBox="1"/>
          <p:nvPr/>
        </p:nvSpPr>
        <p:spPr>
          <a:xfrm>
            <a:off x="627547" y="1562077"/>
            <a:ext cx="4676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 Vue.js Front-End-ben inputok segítségével tudjuk megadni az adatokat. A megadott értékeket a Front-End már ellenőrzi például, hogy a jelszónak legalább 8 karaktert kell tartalmaznia. 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62C21D2-B7D4-4750-B8ED-62B1F9886A2B}"/>
              </a:ext>
            </a:extLst>
          </p:cNvPr>
          <p:cNvSpPr/>
          <p:nvPr/>
        </p:nvSpPr>
        <p:spPr>
          <a:xfrm>
            <a:off x="627547" y="3037702"/>
            <a:ext cx="5648327" cy="1716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lt1"/>
                </a:solidFill>
              </a:rPr>
              <a:t>A regisztráció során a bekért adatok közül a jelszót, </a:t>
            </a:r>
            <a:r>
              <a:rPr lang="hu-HU" dirty="0" err="1">
                <a:solidFill>
                  <a:schemeClr val="lt1"/>
                </a:solidFill>
              </a:rPr>
              <a:t>hash</a:t>
            </a:r>
            <a:r>
              <a:rPr lang="hu-HU" dirty="0">
                <a:solidFill>
                  <a:schemeClr val="lt1"/>
                </a:solidFill>
              </a:rPr>
              <a:t>-elve mentjük el az adatbázisba.</a:t>
            </a:r>
            <a:endParaRPr lang="hu-HU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lt1"/>
                </a:solidFill>
              </a:rPr>
              <a:t>Amint a felhasználó bejelentkezik, azonnal megkap egy </a:t>
            </a:r>
            <a:r>
              <a:rPr lang="hu-HU" dirty="0" err="1">
                <a:solidFill>
                  <a:schemeClr val="lt1"/>
                </a:solidFill>
              </a:rPr>
              <a:t>token</a:t>
            </a:r>
            <a:r>
              <a:rPr lang="hu-HU" dirty="0">
                <a:solidFill>
                  <a:schemeClr val="lt1"/>
                </a:solidFill>
              </a:rPr>
              <a:t>-t, ami biztosítja, hogy bejelentkezve maradjon. Természetesen ezt a </a:t>
            </a:r>
            <a:r>
              <a:rPr lang="hu-HU" dirty="0">
                <a:solidFill>
                  <a:schemeClr val="bg1"/>
                </a:solidFill>
              </a:rPr>
              <a:t>Front-End-ben</a:t>
            </a:r>
            <a:r>
              <a:rPr lang="hu-HU" dirty="0">
                <a:solidFill>
                  <a:schemeClr val="lt1"/>
                </a:solidFill>
              </a:rPr>
              <a:t> is definiálni kell. Ennek megvalósításához a </a:t>
            </a:r>
            <a:r>
              <a:rPr lang="hu-HU" dirty="0" err="1">
                <a:solidFill>
                  <a:schemeClr val="lt1"/>
                </a:solidFill>
              </a:rPr>
              <a:t>JsonWebToken</a:t>
            </a:r>
            <a:r>
              <a:rPr lang="hu-HU" dirty="0">
                <a:solidFill>
                  <a:schemeClr val="lt1"/>
                </a:solidFill>
              </a:rPr>
              <a:t>-t importáltuk.</a:t>
            </a:r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4C5C3317-3BEC-4B6E-8F75-B686138AB883}"/>
              </a:ext>
            </a:extLst>
          </p:cNvPr>
          <p:cNvSpPr/>
          <p:nvPr/>
        </p:nvSpPr>
        <p:spPr>
          <a:xfrm>
            <a:off x="7274814" y="3831342"/>
            <a:ext cx="2992374" cy="298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bg1"/>
                </a:solidFill>
              </a:rPr>
              <a:t>A következő adatokat kell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bg1"/>
                </a:solidFill>
              </a:rPr>
              <a:t>megadni a regisztráció során: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Név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Email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Lakcím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Telefonszám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Irányítószám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Jelszó</a:t>
            </a:r>
          </a:p>
        </p:txBody>
      </p:sp>
      <p:pic>
        <p:nvPicPr>
          <p:cNvPr id="10" name="Google Shape;124;p5">
            <a:extLst>
              <a:ext uri="{FF2B5EF4-FFF2-40B4-BE49-F238E27FC236}">
                <a16:creationId xmlns:a16="http://schemas.microsoft.com/office/drawing/2014/main" id="{9AEDE387-A115-4B4C-8049-F8F9450EB90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2006" y="1338209"/>
            <a:ext cx="3743847" cy="4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5;p5">
            <a:extLst>
              <a:ext uri="{FF2B5EF4-FFF2-40B4-BE49-F238E27FC236}">
                <a16:creationId xmlns:a16="http://schemas.microsoft.com/office/drawing/2014/main" id="{472E1F51-E224-423E-86F1-C9CDF36636C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7547" y="4876552"/>
            <a:ext cx="5288577" cy="15743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481ADA-E387-4441-B2A4-8CA158D3961F}"/>
              </a:ext>
            </a:extLst>
          </p:cNvPr>
          <p:cNvSpPr txBox="1"/>
          <p:nvPr/>
        </p:nvSpPr>
        <p:spPr>
          <a:xfrm>
            <a:off x="627547" y="6500579"/>
            <a:ext cx="231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Regisztrációs adatok lekérése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8269046-17C3-40F6-AA74-B77C0F00ED46}"/>
              </a:ext>
            </a:extLst>
          </p:cNvPr>
          <p:cNvSpPr txBox="1"/>
          <p:nvPr/>
        </p:nvSpPr>
        <p:spPr>
          <a:xfrm>
            <a:off x="7062006" y="1781436"/>
            <a:ext cx="1336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Jelszó </a:t>
            </a:r>
            <a:r>
              <a:rPr lang="hu-HU" sz="1400" dirty="0" err="1">
                <a:solidFill>
                  <a:schemeClr val="bg1"/>
                </a:solidFill>
              </a:rPr>
              <a:t>hash-elés</a:t>
            </a:r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006" y="2104700"/>
            <a:ext cx="3052800" cy="17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7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D7292167-7C06-4622-8471-D461DE3C77AC}"/>
              </a:ext>
            </a:extLst>
          </p:cNvPr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251388" y="258214"/>
            <a:ext cx="3689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Bejelentkezés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9FA3D30-0CF7-4D44-8FEE-38E5B50A5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94" y="2511701"/>
            <a:ext cx="4163517" cy="23419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519197" y="2350856"/>
            <a:ext cx="48472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>
                <a:solidFill>
                  <a:schemeClr val="bg1"/>
                </a:solidFill>
              </a:rPr>
              <a:t>Az </a:t>
            </a:r>
            <a:r>
              <a:rPr lang="hu-HU" dirty="0" err="1">
                <a:solidFill>
                  <a:schemeClr val="bg1"/>
                </a:solidFill>
              </a:rPr>
              <a:t>autentikáció</a:t>
            </a:r>
            <a:r>
              <a:rPr lang="hu-HU" dirty="0">
                <a:solidFill>
                  <a:schemeClr val="bg1"/>
                </a:solidFill>
              </a:rPr>
              <a:t> során a felhasználó az E-Mail címével és a jelszójával tudja azonosítani magát. Sikeres bejelentkezés után a felhasználó mindaddig bejelentkezve marad, amíg a kihelyezett „Logout”  gombra nem kattint. A gomb a „Bejelentkezés” gomb helyén jelenik meg. Ennek a működését a </a:t>
            </a:r>
            <a:r>
              <a:rPr lang="hu-HU" dirty="0" err="1">
                <a:solidFill>
                  <a:schemeClr val="lt1"/>
                </a:solidFill>
              </a:rPr>
              <a:t>JsonWebToken</a:t>
            </a:r>
            <a:r>
              <a:rPr lang="hu-HU" dirty="0">
                <a:solidFill>
                  <a:schemeClr val="bg1"/>
                </a:solidFill>
              </a:rPr>
              <a:t> biztosítja. </a:t>
            </a:r>
          </a:p>
          <a:p>
            <a:pPr algn="just"/>
            <a:endParaRPr lang="hu-HU" dirty="0">
              <a:solidFill>
                <a:schemeClr val="bg1"/>
              </a:solidFill>
            </a:endParaRPr>
          </a:p>
          <a:p>
            <a:pPr algn="just"/>
            <a:r>
              <a:rPr lang="hu-HU" dirty="0">
                <a:solidFill>
                  <a:schemeClr val="bg1"/>
                </a:solidFill>
              </a:rPr>
              <a:t>A bejelentkezés több oldalra is szükséges, mint például a rendelés vagy személyes adatok. Ezt a </a:t>
            </a:r>
            <a:r>
              <a:rPr lang="hu-HU" dirty="0" err="1">
                <a:solidFill>
                  <a:schemeClr val="bg1"/>
                </a:solidFill>
              </a:rPr>
              <a:t>Middleware</a:t>
            </a:r>
            <a:r>
              <a:rPr lang="hu-HU" dirty="0">
                <a:solidFill>
                  <a:schemeClr val="bg1"/>
                </a:solidFill>
              </a:rPr>
              <a:t> biztosítja.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DCD12C2-E2BF-4401-B35D-D1577DDCA9C4}"/>
              </a:ext>
            </a:extLst>
          </p:cNvPr>
          <p:cNvSpPr txBox="1"/>
          <p:nvPr/>
        </p:nvSpPr>
        <p:spPr>
          <a:xfrm>
            <a:off x="823911" y="6384369"/>
            <a:ext cx="688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>
                <a:solidFill>
                  <a:schemeClr val="bg1"/>
                </a:solidFill>
              </a:rPr>
              <a:t>Logout</a:t>
            </a:r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1" y="5962613"/>
            <a:ext cx="8097715" cy="421756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952953" y="4853680"/>
            <a:ext cx="146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Bejelentkezés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4849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804726" y="258216"/>
            <a:ext cx="45825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ellenőrzés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261289" y="3332510"/>
            <a:ext cx="484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Egyes oldalakhoz csak úgy lehet hozzá férni ha a felhasználó bejelentkezik.</a:t>
            </a:r>
            <a:endParaRPr lang="hu-HU" dirty="0"/>
          </a:p>
        </p:txBody>
      </p:sp>
      <p:sp>
        <p:nvSpPr>
          <p:cNvPr id="7" name="Téglalap 6"/>
          <p:cNvSpPr/>
          <p:nvPr/>
        </p:nvSpPr>
        <p:spPr>
          <a:xfrm>
            <a:off x="944138" y="5534198"/>
            <a:ext cx="1127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smtClean="0"/>
              <a:t>Hiba oldal</a:t>
            </a:r>
            <a:endParaRPr lang="hu-HU" dirty="0"/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35" y="2652774"/>
            <a:ext cx="5043200" cy="2836800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35" y="2697398"/>
            <a:ext cx="5043200" cy="28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59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4702681" y="1544089"/>
            <a:ext cx="7003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CarsList</a:t>
            </a:r>
            <a:r>
              <a:rPr lang="hu-HU" sz="2800" b="1" dirty="0"/>
              <a:t> </a:t>
            </a:r>
            <a:r>
              <a:rPr lang="hu-HU" sz="2800" b="1" dirty="0" err="1"/>
              <a:t>Vue</a:t>
            </a:r>
            <a:r>
              <a:rPr lang="hu-HU" sz="2800" b="1" dirty="0"/>
              <a:t> oldal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4" y="1734066"/>
            <a:ext cx="4095999" cy="23040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" y="4666681"/>
            <a:ext cx="6161350" cy="1668192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83" y="4857750"/>
            <a:ext cx="4115374" cy="1286054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4702681" y="2184711"/>
            <a:ext cx="7003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Az autókat </a:t>
            </a:r>
            <a:r>
              <a:rPr lang="hu-HU" dirty="0" err="1"/>
              <a:t>DataService.getModels</a:t>
            </a:r>
            <a:r>
              <a:rPr lang="hu-HU" dirty="0"/>
              <a:t>() függvény segítségével lekérjük az adatbázisból a Vue.js </a:t>
            </a:r>
            <a:r>
              <a:rPr lang="hu-HU" dirty="0" err="1"/>
              <a:t>componens</a:t>
            </a:r>
            <a:r>
              <a:rPr lang="hu-HU" dirty="0"/>
              <a:t>-be. </a:t>
            </a:r>
          </a:p>
          <a:p>
            <a:pPr algn="just"/>
            <a:r>
              <a:rPr lang="hu-HU" dirty="0"/>
              <a:t>A modelleket egy v-</a:t>
            </a:r>
            <a:r>
              <a:rPr lang="hu-HU" dirty="0" err="1"/>
              <a:t>for</a:t>
            </a:r>
            <a:r>
              <a:rPr lang="hu-HU" dirty="0"/>
              <a:t> segítségével </a:t>
            </a:r>
            <a:r>
              <a:rPr lang="hu-HU" dirty="0" err="1"/>
              <a:t>kilistázza</a:t>
            </a:r>
            <a:r>
              <a:rPr lang="hu-HU" dirty="0"/>
              <a:t> a program.</a:t>
            </a:r>
          </a:p>
          <a:p>
            <a:pPr algn="just"/>
            <a:r>
              <a:rPr lang="hu-HU" dirty="0"/>
              <a:t>Az autók között tudunk keresni egy input segítségével, amelyhez a </a:t>
            </a:r>
            <a:r>
              <a:rPr lang="hu-HU" dirty="0" err="1"/>
              <a:t>filteredModels</a:t>
            </a:r>
            <a:r>
              <a:rPr lang="hu-HU" dirty="0"/>
              <a:t> függvényt használtuk. A keresőbe való gépelés során csak</a:t>
            </a:r>
          </a:p>
          <a:p>
            <a:pPr algn="just"/>
            <a:r>
              <a:rPr lang="hu-HU" dirty="0"/>
              <a:t>azokat a modelleket jeleníti meg, melyeknek megegyezik a models.name értéke a keresett autójával. 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3413" y="4023030"/>
            <a:ext cx="1378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Weboldalról kép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633413" y="6334873"/>
            <a:ext cx="1644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Modellek kilistázása</a:t>
            </a:r>
          </a:p>
        </p:txBody>
      </p:sp>
      <p:sp>
        <p:nvSpPr>
          <p:cNvPr id="17" name="Szövegdoboz 16"/>
          <p:cNvSpPr txBox="1"/>
          <p:nvPr/>
        </p:nvSpPr>
        <p:spPr>
          <a:xfrm>
            <a:off x="7590851" y="6334872"/>
            <a:ext cx="1548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Modellek keresése</a:t>
            </a:r>
          </a:p>
        </p:txBody>
      </p:sp>
    </p:spTree>
    <p:extLst>
      <p:ext uri="{BB962C8B-B14F-4D97-AF65-F5344CB8AC3E}">
        <p14:creationId xmlns:p14="http://schemas.microsoft.com/office/powerpoint/2010/main" val="23330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Konfigurátor</a:t>
            </a:r>
            <a:r>
              <a:rPr lang="hu-HU" sz="2800" b="1" dirty="0"/>
              <a:t> </a:t>
            </a:r>
            <a:r>
              <a:rPr lang="hu-HU" sz="2800" b="1" dirty="0" err="1"/>
              <a:t>Vue</a:t>
            </a:r>
            <a:r>
              <a:rPr lang="hu-HU" sz="2800" b="1" dirty="0"/>
              <a:t> oldal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349756" y="2184711"/>
            <a:ext cx="7003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konfigurátor</a:t>
            </a:r>
            <a:r>
              <a:rPr lang="hu-HU" dirty="0"/>
              <a:t> oldalon testre tudod szabni a kiválasztott modellt.</a:t>
            </a:r>
          </a:p>
          <a:p>
            <a:pPr algn="just"/>
            <a:r>
              <a:rPr lang="hu-HU" dirty="0"/>
              <a:t>Az autónak meg tudod választani a külső és belső színét, amely vizuálisan is megjelenik a weboldalon. A modellen továbbá három darab extra felszereltség is választható, de ennek választása nem kötelező.</a:t>
            </a:r>
          </a:p>
          <a:p>
            <a:pPr algn="just"/>
            <a:endParaRPr lang="hu-HU" dirty="0"/>
          </a:p>
          <a:p>
            <a:pPr algn="just"/>
            <a:r>
              <a:rPr lang="hu-HU" dirty="0"/>
              <a:t>Az oldalon továbbá látható az autó leírása, adatai és ára. Az adatokat, képeket az adatbázisból érjük el. Ha befejeztük az autó konfigurálását a „Kész” gombra kattintva összegezi az oldal választásunkat.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6" y="4493035"/>
            <a:ext cx="2955419" cy="198492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4493035"/>
            <a:ext cx="3033740" cy="1983600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349756" y="6476635"/>
            <a:ext cx="2397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 megjelenítése (részlet)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3943350" y="6476634"/>
            <a:ext cx="2876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Az autó kiválasztásának az eseménye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7584183" y="6476634"/>
            <a:ext cx="1549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Weboldalról képek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183" y="1656230"/>
            <a:ext cx="4096000" cy="23040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4183" y="4066432"/>
            <a:ext cx="4096000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053522" y="235440"/>
            <a:ext cx="27203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Összegzés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413689" y="2808056"/>
            <a:ext cx="4847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</a:t>
            </a:r>
            <a:r>
              <a:rPr lang="hu-HU" dirty="0"/>
              <a:t>rendelés </a:t>
            </a:r>
            <a:r>
              <a:rPr lang="hu-HU" dirty="0"/>
              <a:t>összegzése oldal azon folyamat végpontja, amikor a felhasználó elkészítette a kívánt autó konfigurációját és véglegesíti a rendelést. Az oldal megjelenése a felhasználó által választott autó konfigurációjának összegzését tartalmazza, amely magában foglalja a választott modellt, a kiegészítőket, az árat és a kiválasztott szolgáltatásokat.</a:t>
            </a:r>
          </a:p>
        </p:txBody>
      </p:sp>
      <p:sp>
        <p:nvSpPr>
          <p:cNvPr id="7" name="Téglalap 6"/>
          <p:cNvSpPr/>
          <p:nvPr/>
        </p:nvSpPr>
        <p:spPr>
          <a:xfrm>
            <a:off x="912335" y="5489574"/>
            <a:ext cx="1629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smtClean="0"/>
              <a:t>Összegzés oldal</a:t>
            </a:r>
            <a:endParaRPr lang="hu-HU" dirty="0"/>
          </a:p>
        </p:txBody>
      </p:sp>
      <p:pic>
        <p:nvPicPr>
          <p:cNvPr id="9" name="Kép 8"/>
          <p:cNvPicPr/>
          <p:nvPr/>
        </p:nvPicPr>
        <p:blipFill>
          <a:blip r:embed="rId5"/>
          <a:stretch>
            <a:fillRect/>
          </a:stretch>
        </p:blipFill>
        <p:spPr>
          <a:xfrm>
            <a:off x="912335" y="2654299"/>
            <a:ext cx="5039995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31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139989" y="213592"/>
            <a:ext cx="19905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Szervíz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316973" y="2927165"/>
            <a:ext cx="4847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szerviz oldalon kiír pár szervízt azt országban. A szervíz neve, címe, és telefonszáma látható az oldalon. A szervízek között lehet keresni is a név alapján. Az oldal felépítése egyszerű és áttekinthető. Az oldal elején található egy keresőmező, amelynek segítségével a felhasználók szabadon keresgélhetnek a szervízek között.</a:t>
            </a:r>
          </a:p>
        </p:txBody>
      </p:sp>
      <p:sp>
        <p:nvSpPr>
          <p:cNvPr id="7" name="Téglalap 6"/>
          <p:cNvSpPr/>
          <p:nvPr/>
        </p:nvSpPr>
        <p:spPr>
          <a:xfrm>
            <a:off x="912335" y="5489574"/>
            <a:ext cx="1335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smtClean="0"/>
              <a:t>Szervíz oldal</a:t>
            </a:r>
            <a:endParaRPr lang="hu-HU" dirty="0"/>
          </a:p>
        </p:txBody>
      </p:sp>
      <p:pic>
        <p:nvPicPr>
          <p:cNvPr id="11" name="Kép 10"/>
          <p:cNvPicPr/>
          <p:nvPr/>
        </p:nvPicPr>
        <p:blipFill>
          <a:blip r:embed="rId5"/>
          <a:stretch>
            <a:fillRect/>
          </a:stretch>
        </p:blipFill>
        <p:spPr>
          <a:xfrm>
            <a:off x="912335" y="2654299"/>
            <a:ext cx="5039995" cy="2835275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35" y="2652774"/>
            <a:ext cx="5043200" cy="28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3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139990" y="213592"/>
            <a:ext cx="19120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Profil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261289" y="3332510"/>
            <a:ext cx="4847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profil oldalán a felhasználó megtekintheti a saját adatait, amelyeket a regisztrációkor adott meg. Az adatok közé tartozhatnak például a felhasználó neve, e-mail címe, telefonszáma, születési dátuma, lakcíme stb. </a:t>
            </a:r>
          </a:p>
        </p:txBody>
      </p:sp>
      <p:sp>
        <p:nvSpPr>
          <p:cNvPr id="7" name="Téglalap 6"/>
          <p:cNvSpPr/>
          <p:nvPr/>
        </p:nvSpPr>
        <p:spPr>
          <a:xfrm>
            <a:off x="912335" y="5534198"/>
            <a:ext cx="11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smtClean="0"/>
              <a:t>Profil oldal</a:t>
            </a:r>
            <a:endParaRPr lang="hu-HU" dirty="0"/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35" y="2652774"/>
            <a:ext cx="5043200" cy="28368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35" y="2652774"/>
            <a:ext cx="5043200" cy="28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2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672702" y="166284"/>
            <a:ext cx="28465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Theme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F8C4D3C7-EE2C-4305-8DCA-5020F0546804}"/>
              </a:ext>
            </a:extLst>
          </p:cNvPr>
          <p:cNvSpPr/>
          <p:nvPr/>
        </p:nvSpPr>
        <p:spPr>
          <a:xfrm>
            <a:off x="720570" y="1793630"/>
            <a:ext cx="10750858" cy="4668715"/>
          </a:xfrm>
          <a:prstGeom prst="roundRect">
            <a:avLst/>
          </a:prstGeom>
          <a:solidFill>
            <a:schemeClr val="accent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50CF01-CFB9-49A6-9491-BC5FE66FEB56}"/>
              </a:ext>
            </a:extLst>
          </p:cNvPr>
          <p:cNvSpPr txBox="1"/>
          <p:nvPr/>
        </p:nvSpPr>
        <p:spPr>
          <a:xfrm>
            <a:off x="1005153" y="2358272"/>
            <a:ext cx="6030551" cy="353943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subject of this thesis is a Ford salon website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hu-HU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the site, models can be </a:t>
            </a:r>
            <a:r>
              <a:rPr lang="en-US" sz="3200" dirty="0" err="1">
                <a:solidFill>
                  <a:schemeClr val="bg1"/>
                </a:solidFill>
              </a:rPr>
              <a:t>personalised</a:t>
            </a:r>
            <a:r>
              <a:rPr lang="en-US" sz="3200" dirty="0">
                <a:solidFill>
                  <a:schemeClr val="bg1"/>
                </a:solidFill>
              </a:rPr>
              <a:t> by </a:t>
            </a:r>
            <a:r>
              <a:rPr lang="en-US" sz="3200" dirty="0" err="1">
                <a:solidFill>
                  <a:schemeClr val="bg1"/>
                </a:solidFill>
              </a:rPr>
              <a:t>colour</a:t>
            </a:r>
            <a:r>
              <a:rPr lang="en-US" sz="3200" dirty="0">
                <a:solidFill>
                  <a:schemeClr val="bg1"/>
                </a:solidFill>
              </a:rPr>
              <a:t>, upholstery </a:t>
            </a:r>
            <a:r>
              <a:rPr lang="en-US" sz="3200" dirty="0" err="1">
                <a:solidFill>
                  <a:schemeClr val="bg1"/>
                </a:solidFill>
              </a:rPr>
              <a:t>colour</a:t>
            </a:r>
            <a:r>
              <a:rPr lang="en-US" sz="3200" dirty="0">
                <a:solidFill>
                  <a:schemeClr val="bg1"/>
                </a:solidFill>
              </a:rPr>
              <a:t> and extras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hu-HU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 try to make car shopping easier with our online interface.</a:t>
            </a:r>
            <a:endParaRPr lang="hu-HU" sz="3200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286" y="3036254"/>
            <a:ext cx="3881717" cy="21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9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E721ECF-F48D-4D30-91EB-64C1E18C090C}"/>
              </a:ext>
            </a:extLst>
          </p:cNvPr>
          <p:cNvSpPr txBox="1"/>
          <p:nvPr/>
        </p:nvSpPr>
        <p:spPr>
          <a:xfrm>
            <a:off x="781327" y="2012044"/>
            <a:ext cx="6143348" cy="37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hu-HU" sz="2800" dirty="0"/>
              <a:t>A Back-End-</a:t>
            </a:r>
            <a:r>
              <a:rPr lang="hu-HU" sz="2800" dirty="0" err="1"/>
              <a:t>hez</a:t>
            </a:r>
            <a:r>
              <a:rPr lang="hu-HU" sz="2800" dirty="0"/>
              <a:t> Node.js technológiát használtunk. A tanulmányaink során ezt sajátítottuk el leginkább, így ebben éreztük magunkat a legerősebbnek.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Config</a:t>
            </a:r>
            <a:r>
              <a:rPr lang="hu-HU" sz="2800" dirty="0"/>
              <a:t>: db.js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Controller</a:t>
            </a:r>
            <a:r>
              <a:rPr lang="hu-HU" sz="2800" dirty="0"/>
              <a:t>: ford.controller.js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Model</a:t>
            </a:r>
            <a:r>
              <a:rPr lang="hu-HU" sz="2800" dirty="0"/>
              <a:t>: user.js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Routes</a:t>
            </a:r>
            <a:r>
              <a:rPr lang="hu-HU" sz="2800" dirty="0"/>
              <a:t>: ford.route.js ,auth.js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ACF0AF-532D-4522-8B59-B142BF7F0A61}"/>
              </a:ext>
            </a:extLst>
          </p:cNvPr>
          <p:cNvSpPr txBox="1"/>
          <p:nvPr/>
        </p:nvSpPr>
        <p:spPr>
          <a:xfrm>
            <a:off x="8473191" y="548990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File-ok</a:t>
            </a:r>
          </a:p>
        </p:txBody>
      </p:sp>
      <p:pic>
        <p:nvPicPr>
          <p:cNvPr id="9" name="Google Shape;107;p3">
            <a:extLst>
              <a:ext uri="{FF2B5EF4-FFF2-40B4-BE49-F238E27FC236}">
                <a16:creationId xmlns:a16="http://schemas.microsoft.com/office/drawing/2014/main" id="{15C25A5C-24C0-4D8E-B4B3-ED00B99EA85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3191" y="2479477"/>
            <a:ext cx="2459332" cy="3010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629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E721ECF-F48D-4D30-91EB-64C1E18C090C}"/>
              </a:ext>
            </a:extLst>
          </p:cNvPr>
          <p:cNvSpPr txBox="1"/>
          <p:nvPr/>
        </p:nvSpPr>
        <p:spPr>
          <a:xfrm>
            <a:off x="781327" y="2370802"/>
            <a:ext cx="59129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Az adatok bekérése az adatbázisból</a:t>
            </a:r>
          </a:p>
          <a:p>
            <a:pPr algn="just"/>
            <a:r>
              <a:rPr lang="hu-HU" sz="2000" dirty="0"/>
              <a:t>A kódrészlet egy Node.js szerveroldali JavaScript kód. </a:t>
            </a:r>
          </a:p>
          <a:p>
            <a:pPr algn="just"/>
            <a:r>
              <a:rPr lang="hu-HU" sz="2000" dirty="0"/>
              <a:t>A </a:t>
            </a:r>
            <a:r>
              <a:rPr lang="hu-HU" sz="2000" dirty="0" err="1"/>
              <a:t>getCars</a:t>
            </a:r>
            <a:r>
              <a:rPr lang="hu-HU" sz="2000" dirty="0"/>
              <a:t> függvényt definiálja például, ami a FordSalon adatbázisból kérdezi le adatokat. A SELECT * FROM </a:t>
            </a:r>
            <a:r>
              <a:rPr lang="hu-HU" sz="2000" dirty="0" err="1"/>
              <a:t>cars</a:t>
            </a:r>
            <a:r>
              <a:rPr lang="hu-HU" sz="2000" dirty="0"/>
              <a:t> SQL utasítással kér le minden </a:t>
            </a:r>
            <a:r>
              <a:rPr lang="hu-HU" sz="2000" dirty="0" err="1"/>
              <a:t>rekordo,t</a:t>
            </a:r>
            <a:r>
              <a:rPr lang="hu-HU" sz="2000" dirty="0"/>
              <a:t> például a "</a:t>
            </a:r>
            <a:r>
              <a:rPr lang="hu-HU" sz="2000" dirty="0" err="1"/>
              <a:t>cars</a:t>
            </a:r>
            <a:r>
              <a:rPr lang="hu-HU" sz="2000" dirty="0"/>
              <a:t>" táblából. Ha az adatbáziskapcsolat során hiba történik, </a:t>
            </a:r>
          </a:p>
          <a:p>
            <a:pPr algn="just"/>
            <a:r>
              <a:rPr lang="hu-HU" sz="2000" dirty="0"/>
              <a:t>akkor a függvény egy 500-as HTTP válaszkóddal tér vissza, és egy üzenetet küld a hiba részleteiről. Ha sikeresen lefutott a lekérdezés, akkor a függvény visszaküldi az adatokat.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8B71DC5-0703-4C67-A1CD-97956FE0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83" y="1628298"/>
            <a:ext cx="4335790" cy="4778218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ACF0AF-532D-4522-8B59-B142BF7F0A61}"/>
              </a:ext>
            </a:extLst>
          </p:cNvPr>
          <p:cNvSpPr txBox="1"/>
          <p:nvPr/>
        </p:nvSpPr>
        <p:spPr>
          <a:xfrm>
            <a:off x="7074883" y="6445897"/>
            <a:ext cx="1598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Get</a:t>
            </a:r>
            <a:r>
              <a:rPr lang="hu-HU" sz="1400" dirty="0"/>
              <a:t> függvény példa</a:t>
            </a:r>
          </a:p>
        </p:txBody>
      </p:sp>
    </p:spTree>
    <p:extLst>
      <p:ext uri="{BB962C8B-B14F-4D97-AF65-F5344CB8AC3E}">
        <p14:creationId xmlns:p14="http://schemas.microsoft.com/office/powerpoint/2010/main" val="405516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AA7D02D-3C07-4073-B55A-665BDB553C5A}"/>
              </a:ext>
            </a:extLst>
          </p:cNvPr>
          <p:cNvSpPr txBox="1"/>
          <p:nvPr/>
        </p:nvSpPr>
        <p:spPr>
          <a:xfrm>
            <a:off x="183016" y="1847019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Postman</a:t>
            </a:r>
          </a:p>
          <a:p>
            <a:pPr algn="just"/>
            <a:r>
              <a:rPr lang="hu-HU" sz="2000" dirty="0"/>
              <a:t>A Back-End metódusainak tesztelésére a Postmant használtuk.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098B4B-41DE-49B8-AF17-1E79ED9F0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94" y="1847019"/>
            <a:ext cx="5191374" cy="38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7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70690" y="258214"/>
            <a:ext cx="26506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Adatbázis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/>
              <a:t>Modell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6095999" y="5519174"/>
            <a:ext cx="1438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Adatbázis modell</a:t>
            </a:r>
          </a:p>
        </p:txBody>
      </p:sp>
      <p:sp>
        <p:nvSpPr>
          <p:cNvPr id="7" name="Google Shape;95;p2">
            <a:extLst>
              <a:ext uri="{FF2B5EF4-FFF2-40B4-BE49-F238E27FC236}">
                <a16:creationId xmlns:a16="http://schemas.microsoft.com/office/drawing/2014/main" id="{79335740-45A3-4592-84FD-97C5DA8FA3FC}"/>
              </a:ext>
            </a:extLst>
          </p:cNvPr>
          <p:cNvSpPr txBox="1"/>
          <p:nvPr/>
        </p:nvSpPr>
        <p:spPr>
          <a:xfrm>
            <a:off x="349756" y="2034594"/>
            <a:ext cx="289961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ym typeface="Calibri"/>
              </a:rPr>
              <a:t>MySQL</a:t>
            </a:r>
            <a:r>
              <a:rPr lang="hu-HU" dirty="0">
                <a:sym typeface="Calibri"/>
              </a:rPr>
              <a:t> adatbázist használtunk a projekthez, ugyanis ezt találtuk a legmegfelelőbbnek a projektünkhöz.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8D821737-8664-4063-BFE3-F7C9B47D3196}"/>
              </a:ext>
            </a:extLst>
          </p:cNvPr>
          <p:cNvSpPr txBox="1"/>
          <p:nvPr/>
        </p:nvSpPr>
        <p:spPr>
          <a:xfrm>
            <a:off x="2146553" y="3641738"/>
            <a:ext cx="218172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>
                <a:latin typeface="Calibri"/>
                <a:ea typeface="Calibri"/>
                <a:cs typeface="Calibri"/>
                <a:sym typeface="Calibri"/>
              </a:rPr>
              <a:t>Kapcsoló tábláink: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users_payment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cars_salons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cars_extras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2B9532C-0309-4EC7-89AF-8D3C55076883}"/>
              </a:ext>
            </a:extLst>
          </p:cNvPr>
          <p:cNvSpPr/>
          <p:nvPr/>
        </p:nvSpPr>
        <p:spPr>
          <a:xfrm>
            <a:off x="349756" y="3641738"/>
            <a:ext cx="15616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hu-HU" b="1" dirty="0">
                <a:sym typeface="Calibri"/>
              </a:rPr>
              <a:t>Tábláink:</a:t>
            </a:r>
            <a:endParaRPr lang="hu-HU" b="1" dirty="0"/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cars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models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users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salons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payment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extras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67284"/>
            <a:ext cx="5223920" cy="30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7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245434" y="258214"/>
            <a:ext cx="17011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Cyclic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59ABB40-D81A-4D6B-8D82-BA67E5C2A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9" y="2571706"/>
            <a:ext cx="2857647" cy="1714588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C742A19A-5B23-435B-8C27-AC45E762505D}"/>
              </a:ext>
            </a:extLst>
          </p:cNvPr>
          <p:cNvSpPr/>
          <p:nvPr/>
        </p:nvSpPr>
        <p:spPr>
          <a:xfrm>
            <a:off x="5245434" y="213633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Cyclic.sh egy olyan platform, amely lehetővé teszi a JavaScript fejlesztők számára, hogy egységes környezetben dolgozzanak a Front-End és Back-End fejlesztésére, ezáltal automatizált működése révén csökkenti az adminisztratív feladatokat. Emellett integrált fejlesztői környezetet kínál, ami megkönnyíti a fejlesztők munkáját. A dinamikus skálázás és a </a:t>
            </a:r>
            <a:r>
              <a:rPr lang="hu-HU" dirty="0" err="1">
                <a:solidFill>
                  <a:schemeClr val="bg1"/>
                </a:solidFill>
              </a:rPr>
              <a:t>Cloud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Native</a:t>
            </a:r>
            <a:r>
              <a:rPr lang="hu-HU" dirty="0">
                <a:solidFill>
                  <a:schemeClr val="bg1"/>
                </a:solidFill>
              </a:rPr>
              <a:t> jelleg pedig elősegíti az alkalmazások hatékony futtatását a felhőben. Összességében, ha a JavaScript fejlesztésben dolgozik, akkor a Cyclic.sh egy hasznos eszköz lehet a fejlesztési folyamataiban.</a:t>
            </a:r>
          </a:p>
        </p:txBody>
      </p:sp>
    </p:spTree>
    <p:extLst>
      <p:ext uri="{BB962C8B-B14F-4D97-AF65-F5344CB8AC3E}">
        <p14:creationId xmlns:p14="http://schemas.microsoft.com/office/powerpoint/2010/main" val="1414377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98813" y="258216"/>
            <a:ext cx="25943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Tesztelés 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76" y="1806589"/>
            <a:ext cx="9548446" cy="42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6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7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0CDFED8-119B-4A61-8813-B7E3310C0927}"/>
              </a:ext>
            </a:extLst>
          </p:cNvPr>
          <p:cNvSpPr txBox="1"/>
          <p:nvPr/>
        </p:nvSpPr>
        <p:spPr>
          <a:xfrm>
            <a:off x="183016" y="1847019"/>
            <a:ext cx="59129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Mappa struktúrájának kialakítása</a:t>
            </a:r>
          </a:p>
          <a:p>
            <a:pPr algn="just"/>
            <a:r>
              <a:rPr lang="hu-HU" sz="2000" dirty="0"/>
              <a:t>A mappa struktúráját úgy alakítottuk ki, hogy minél egyszerűbben elérjük az adatokat. Az adatbázisban találhatók több táblában a mappák elérésének a linkjei.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6618C6-630F-44A0-8AD1-3C726034D019}"/>
              </a:ext>
            </a:extLst>
          </p:cNvPr>
          <p:cNvSpPr txBox="1"/>
          <p:nvPr/>
        </p:nvSpPr>
        <p:spPr>
          <a:xfrm>
            <a:off x="183016" y="3564432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Szövegek</a:t>
            </a:r>
          </a:p>
          <a:p>
            <a:pPr algn="just"/>
            <a:r>
              <a:rPr lang="hu-HU" sz="2000" dirty="0"/>
              <a:t>A szövegek nagy részét a Ford hivatalos oldaláról másoltuk.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834FA26-F0F7-45AE-9B2C-39424A14515F}"/>
              </a:ext>
            </a:extLst>
          </p:cNvPr>
          <p:cNvSpPr txBox="1"/>
          <p:nvPr/>
        </p:nvSpPr>
        <p:spPr>
          <a:xfrm>
            <a:off x="183016" y="4974068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Képek</a:t>
            </a:r>
          </a:p>
          <a:p>
            <a:pPr algn="just"/>
            <a:r>
              <a:rPr lang="hu-HU" sz="2000" dirty="0"/>
              <a:t>A képek össze </a:t>
            </a:r>
            <a:r>
              <a:rPr lang="hu-HU" sz="2000" dirty="0" err="1"/>
              <a:t>gyűjése</a:t>
            </a:r>
            <a:r>
              <a:rPr lang="hu-HU" sz="2000" dirty="0"/>
              <a:t> nagy munka volt, mert mindegyik modellről 5 darab képet kellet keresnünk.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C542A37A-186E-4604-93CC-F1923FFAC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94" y="2312198"/>
            <a:ext cx="3643239" cy="3643239"/>
          </a:xfrm>
          <a:prstGeom prst="rect">
            <a:avLst/>
          </a:prstGeom>
        </p:spPr>
      </p:pic>
      <p:sp>
        <p:nvSpPr>
          <p:cNvPr id="13" name="Téglalap 12">
            <a:extLst>
              <a:ext uri="{FF2B5EF4-FFF2-40B4-BE49-F238E27FC236}">
                <a16:creationId xmlns:a16="http://schemas.microsoft.com/office/drawing/2014/main" id="{CBA117BA-A723-4E4E-AAE3-6134F8361DAA}"/>
              </a:ext>
            </a:extLst>
          </p:cNvPr>
          <p:cNvSpPr/>
          <p:nvPr/>
        </p:nvSpPr>
        <p:spPr>
          <a:xfrm>
            <a:off x="4206747" y="267145"/>
            <a:ext cx="37785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Gyűjtőmunka </a:t>
            </a:r>
          </a:p>
        </p:txBody>
      </p:sp>
    </p:spTree>
    <p:extLst>
      <p:ext uri="{BB962C8B-B14F-4D97-AF65-F5344CB8AC3E}">
        <p14:creationId xmlns:p14="http://schemas.microsoft.com/office/powerpoint/2010/main" val="28271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7C0A6C27-411C-44CE-94F5-D1FA97784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7242"/>
            <a:ext cx="12192000" cy="988890"/>
          </a:xfrm>
          <a:solidFill>
            <a:schemeClr val="accent1">
              <a:lumMod val="50000"/>
              <a:alpha val="95000"/>
            </a:schemeClr>
          </a:solidFill>
        </p:spPr>
        <p:txBody>
          <a:bodyPr/>
          <a:lstStyle/>
          <a:p>
            <a:r>
              <a:rPr lang="hu-HU" b="1" cap="all" dirty="0">
                <a:solidFill>
                  <a:schemeClr val="bg1"/>
                </a:solidFill>
              </a:rPr>
              <a:t>Köszönjük a figyelmet!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3" name="Téglalap: lekerekített 5">
            <a:hlinkClick r:id="rId4"/>
            <a:extLst>
              <a:ext uri="{FF2B5EF4-FFF2-40B4-BE49-F238E27FC236}">
                <a16:creationId xmlns:a16="http://schemas.microsoft.com/office/drawing/2014/main" id="{793F8811-DD9E-4819-82C0-FEAFDD7852C7}"/>
              </a:ext>
            </a:extLst>
          </p:cNvPr>
          <p:cNvSpPr/>
          <p:nvPr/>
        </p:nvSpPr>
        <p:spPr>
          <a:xfrm>
            <a:off x="9641321" y="5816377"/>
            <a:ext cx="2183907" cy="679002"/>
          </a:xfrm>
          <a:prstGeom prst="roundRect">
            <a:avLst/>
          </a:prstGeom>
          <a:solidFill>
            <a:schemeClr val="accent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Demó link</a:t>
            </a:r>
          </a:p>
        </p:txBody>
      </p:sp>
    </p:spTree>
    <p:extLst>
      <p:ext uri="{BB962C8B-B14F-4D97-AF65-F5344CB8AC3E}">
        <p14:creationId xmlns:p14="http://schemas.microsoft.com/office/powerpoint/2010/main" val="42733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425674" y="226082"/>
            <a:ext cx="54355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Selected</a:t>
            </a:r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languages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Lekerekített téglalap 18"/>
          <p:cNvSpPr/>
          <p:nvPr/>
        </p:nvSpPr>
        <p:spPr>
          <a:xfrm>
            <a:off x="583910" y="1572802"/>
            <a:ext cx="3240000" cy="39600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/>
          </a:p>
        </p:txBody>
      </p:sp>
      <p:sp>
        <p:nvSpPr>
          <p:cNvPr id="20" name="Lekerekített téglalap 19"/>
          <p:cNvSpPr/>
          <p:nvPr/>
        </p:nvSpPr>
        <p:spPr>
          <a:xfrm>
            <a:off x="8334906" y="1572802"/>
            <a:ext cx="3240000" cy="396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Lekerekített téglalap 20"/>
          <p:cNvSpPr/>
          <p:nvPr/>
        </p:nvSpPr>
        <p:spPr>
          <a:xfrm>
            <a:off x="4477812" y="1619203"/>
            <a:ext cx="3240000" cy="39600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Kép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1" y="1708551"/>
            <a:ext cx="1177110" cy="720000"/>
          </a:xfrm>
          <a:prstGeom prst="rect">
            <a:avLst/>
          </a:prstGeom>
        </p:spPr>
      </p:pic>
      <p:pic>
        <p:nvPicPr>
          <p:cNvPr id="22" name="Kép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43" y="1708551"/>
            <a:ext cx="830931" cy="720000"/>
          </a:xfrm>
          <a:prstGeom prst="rect">
            <a:avLst/>
          </a:prstGeom>
        </p:spPr>
      </p:pic>
      <p:sp>
        <p:nvSpPr>
          <p:cNvPr id="25" name="Téglalap 24"/>
          <p:cNvSpPr/>
          <p:nvPr/>
        </p:nvSpPr>
        <p:spPr>
          <a:xfrm>
            <a:off x="844627" y="2410581"/>
            <a:ext cx="2718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Front-end: </a:t>
            </a:r>
            <a:r>
              <a:rPr lang="hu-HU" sz="2800" dirty="0">
                <a:solidFill>
                  <a:schemeClr val="bg1"/>
                </a:solidFill>
              </a:rPr>
              <a:t>Vue.js</a:t>
            </a:r>
          </a:p>
        </p:txBody>
      </p:sp>
      <p:sp>
        <p:nvSpPr>
          <p:cNvPr id="26" name="Téglalap 25"/>
          <p:cNvSpPr/>
          <p:nvPr/>
        </p:nvSpPr>
        <p:spPr>
          <a:xfrm>
            <a:off x="4659639" y="2428551"/>
            <a:ext cx="2853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Back-end: </a:t>
            </a:r>
            <a:r>
              <a:rPr lang="hu-HU" sz="2800" dirty="0">
                <a:solidFill>
                  <a:schemeClr val="bg1"/>
                </a:solidFill>
              </a:rPr>
              <a:t>Node.js</a:t>
            </a:r>
          </a:p>
        </p:txBody>
      </p:sp>
      <p:sp>
        <p:nvSpPr>
          <p:cNvPr id="28" name="Téglalap 27"/>
          <p:cNvSpPr/>
          <p:nvPr/>
        </p:nvSpPr>
        <p:spPr>
          <a:xfrm>
            <a:off x="8567170" y="2410581"/>
            <a:ext cx="2847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Adatbázis: </a:t>
            </a:r>
            <a:r>
              <a:rPr lang="hu-HU" sz="2800" dirty="0" err="1">
                <a:solidFill>
                  <a:schemeClr val="bg1"/>
                </a:solidFill>
              </a:rPr>
              <a:t>MySQL</a:t>
            </a:r>
            <a:endParaRPr lang="hu-HU" sz="2800" dirty="0">
              <a:solidFill>
                <a:schemeClr val="bg1"/>
              </a:solidFill>
            </a:endParaRPr>
          </a:p>
        </p:txBody>
      </p:sp>
      <p:pic>
        <p:nvPicPr>
          <p:cNvPr id="29" name="Kép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091" y="1708551"/>
            <a:ext cx="1151631" cy="720000"/>
          </a:xfrm>
          <a:prstGeom prst="rect">
            <a:avLst/>
          </a:prstGeom>
        </p:spPr>
      </p:pic>
      <p:pic>
        <p:nvPicPr>
          <p:cNvPr id="30" name="Kép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00" y="5679945"/>
            <a:ext cx="2581273" cy="1030911"/>
          </a:xfrm>
          <a:prstGeom prst="rect">
            <a:avLst/>
          </a:prstGeom>
          <a:noFill/>
          <a:effectLst>
            <a:softEdge rad="25400"/>
          </a:effectLst>
        </p:spPr>
      </p:pic>
      <p:sp>
        <p:nvSpPr>
          <p:cNvPr id="33" name="Téglalap 32"/>
          <p:cNvSpPr/>
          <p:nvPr/>
        </p:nvSpPr>
        <p:spPr>
          <a:xfrm>
            <a:off x="843826" y="2906471"/>
            <a:ext cx="27641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Reasons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choice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Easy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use</a:t>
            </a:r>
            <a:endParaRPr lang="hu-H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Many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auxiliary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materials</a:t>
            </a:r>
            <a:endParaRPr lang="hu-H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Popular</a:t>
            </a:r>
            <a:endParaRPr lang="hu-H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Reliable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églalap 34"/>
          <p:cNvSpPr/>
          <p:nvPr/>
        </p:nvSpPr>
        <p:spPr>
          <a:xfrm>
            <a:off x="4659639" y="2933801"/>
            <a:ext cx="2926635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Reasons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choice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During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our studies I really </a:t>
            </a:r>
            <a:endParaRPr lang="hu-HU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liked for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Many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auxiliary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materials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églalap 35"/>
          <p:cNvSpPr/>
          <p:nvPr/>
        </p:nvSpPr>
        <p:spPr>
          <a:xfrm>
            <a:off x="8714609" y="2906471"/>
            <a:ext cx="26425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Reasons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choice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Transparent</a:t>
            </a:r>
            <a:endParaRPr lang="hu-H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Easy to use the data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6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08685" y="258214"/>
            <a:ext cx="26694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team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Lekerekített téglalap 18"/>
          <p:cNvSpPr/>
          <p:nvPr/>
        </p:nvSpPr>
        <p:spPr>
          <a:xfrm>
            <a:off x="544175" y="1362164"/>
            <a:ext cx="11103265" cy="5367885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solidFill>
                <a:schemeClr val="tx1"/>
              </a:solidFill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749383" y="2239828"/>
            <a:ext cx="1089805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 err="1">
                <a:solidFill>
                  <a:schemeClr val="bg1"/>
                </a:solidFill>
              </a:rPr>
              <a:t>Dernóczi</a:t>
            </a:r>
            <a:r>
              <a:rPr lang="hu-HU" sz="2000" b="1" dirty="0">
                <a:solidFill>
                  <a:schemeClr val="bg1"/>
                </a:solidFill>
              </a:rPr>
              <a:t> Dániel:</a:t>
            </a:r>
            <a:r>
              <a:rPr lang="hu-HU" sz="2400" b="1" dirty="0">
                <a:solidFill>
                  <a:schemeClr val="bg1"/>
                </a:solidFill>
              </a:rPr>
              <a:t>		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Front-end 20%</a:t>
            </a:r>
            <a:r>
              <a:rPr lang="hu-HU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6"/>
                </a:solidFill>
              </a:rPr>
              <a:t>Back-end 60%</a:t>
            </a:r>
            <a:r>
              <a:rPr lang="hu-HU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Adatbázis 70%	</a:t>
            </a:r>
            <a:r>
              <a:rPr lang="hu-HU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GitHub</a:t>
            </a:r>
            <a:r>
              <a:rPr lang="hu-H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hu-HU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management</a:t>
            </a:r>
            <a:r>
              <a:rPr lang="hu-HU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>
                <a:solidFill>
                  <a:schemeClr val="bg1"/>
                </a:solidFill>
              </a:rPr>
              <a:t>Hujber Patrik Tamás:	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Front-end 80%	</a:t>
            </a:r>
            <a:r>
              <a:rPr lang="hu-HU" dirty="0">
                <a:solidFill>
                  <a:schemeClr val="accent6"/>
                </a:solidFill>
              </a:rPr>
              <a:t>Back-end 40%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Adatbázis 30%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</a:t>
            </a:r>
            <a:r>
              <a:rPr lang="hu-HU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PowerPoint </a:t>
            </a:r>
            <a:r>
              <a:rPr lang="hu-HU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Presentation</a:t>
            </a:r>
            <a:endParaRPr lang="hu-HU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églalap 22"/>
          <p:cNvSpPr/>
          <p:nvPr/>
        </p:nvSpPr>
        <p:spPr>
          <a:xfrm>
            <a:off x="3963024" y="1539386"/>
            <a:ext cx="436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</a:t>
            </a:r>
            <a:r>
              <a:rPr lang="hu-HU" sz="28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split</a:t>
            </a:r>
            <a:r>
              <a:rPr lang="hu-HU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28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</a:t>
            </a:r>
            <a:r>
              <a:rPr lang="hu-HU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28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percentage</a:t>
            </a:r>
            <a:endParaRPr lang="hu-HU" sz="28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68" y="4261490"/>
            <a:ext cx="5194540" cy="195500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32" y="4261692"/>
            <a:ext cx="3108884" cy="19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113455" y="261608"/>
            <a:ext cx="19650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8F66F493-CEA2-473F-AFA0-3E6739C4BE5E}"/>
              </a:ext>
            </a:extLst>
          </p:cNvPr>
          <p:cNvSpPr/>
          <p:nvPr/>
        </p:nvSpPr>
        <p:spPr>
          <a:xfrm>
            <a:off x="494922" y="22748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Getting used to </a:t>
            </a:r>
            <a:r>
              <a:rPr lang="en-US" dirty="0" err="1"/>
              <a:t>github</a:t>
            </a:r>
            <a:r>
              <a:rPr lang="en-US" dirty="0"/>
              <a:t> was difficult at first, so we used Google drive at the beginning of the project. But over time, we </a:t>
            </a:r>
            <a:r>
              <a:rPr lang="en-US" dirty="0" err="1"/>
              <a:t>realised</a:t>
            </a:r>
            <a:r>
              <a:rPr lang="en-US" dirty="0"/>
              <a:t> how much more functionality </a:t>
            </a:r>
            <a:r>
              <a:rPr lang="en-US" dirty="0" err="1"/>
              <a:t>github</a:t>
            </a:r>
            <a:r>
              <a:rPr lang="en-US" dirty="0"/>
              <a:t> has and how much better it is to use it when doing this type of project. </a:t>
            </a:r>
            <a:endParaRPr lang="hu-HU" dirty="0" smtClean="0"/>
          </a:p>
          <a:p>
            <a:pPr algn="just"/>
            <a:endParaRPr lang="hu-HU" dirty="0"/>
          </a:p>
          <a:p>
            <a:pPr algn="just"/>
            <a:r>
              <a:rPr lang="en-US" dirty="0"/>
              <a:t>For pushing tasks we used GitHub Desktop, which we really liked.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6A1CE95-3E96-47FD-AE79-316D2197E0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43" y="1446898"/>
            <a:ext cx="3964204" cy="3964204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063B9CB9-1428-4A37-85BA-275060C7F022}"/>
              </a:ext>
            </a:extLst>
          </p:cNvPr>
          <p:cNvSpPr txBox="1"/>
          <p:nvPr/>
        </p:nvSpPr>
        <p:spPr>
          <a:xfrm>
            <a:off x="8540919" y="5257213"/>
            <a:ext cx="105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GitHub logó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20A17BC-459A-4CE5-9D14-F56E1ADE4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2" y="4823954"/>
            <a:ext cx="6500557" cy="11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2894753" y="318418"/>
            <a:ext cx="64024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Features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website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50CF01-CFB9-49A6-9491-BC5FE66FEB56}"/>
              </a:ext>
            </a:extLst>
          </p:cNvPr>
          <p:cNvSpPr txBox="1"/>
          <p:nvPr/>
        </p:nvSpPr>
        <p:spPr>
          <a:xfrm>
            <a:off x="3798287" y="1604293"/>
            <a:ext cx="4595425" cy="3539430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3200" b="1" dirty="0" err="1">
                <a:solidFill>
                  <a:schemeClr val="bg1"/>
                </a:solidFill>
              </a:rPr>
              <a:t>Functions</a:t>
            </a:r>
            <a:r>
              <a:rPr lang="hu-HU" sz="3200" b="1" dirty="0">
                <a:solidFill>
                  <a:schemeClr val="bg1"/>
                </a:solidFill>
              </a:rPr>
              <a:t>:</a:t>
            </a:r>
            <a:endParaRPr lang="hu-HU" sz="3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solidFill>
                  <a:schemeClr val="bg1"/>
                </a:solidFill>
              </a:rPr>
              <a:t>Registration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chemeClr val="bg1"/>
                </a:solidFill>
              </a:rPr>
              <a:t>Login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Listing of </a:t>
            </a:r>
            <a:r>
              <a:rPr lang="hu-HU" sz="2400" dirty="0" err="1" smtClean="0">
                <a:solidFill>
                  <a:schemeClr val="bg1"/>
                </a:solidFill>
              </a:rPr>
              <a:t>cars</a:t>
            </a:r>
            <a:endParaRPr lang="hu-HU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 smtClean="0">
                <a:solidFill>
                  <a:schemeClr val="bg1"/>
                </a:solidFill>
              </a:rPr>
              <a:t>Configure</a:t>
            </a:r>
            <a:r>
              <a:rPr lang="hu-HU" sz="2400" dirty="0" smtClean="0">
                <a:solidFill>
                  <a:schemeClr val="bg1"/>
                </a:solidFill>
              </a:rPr>
              <a:t> </a:t>
            </a:r>
            <a:r>
              <a:rPr lang="hu-HU" sz="2400" dirty="0" err="1" smtClean="0">
                <a:solidFill>
                  <a:schemeClr val="bg1"/>
                </a:solidFill>
              </a:rPr>
              <a:t>models</a:t>
            </a:r>
            <a:endParaRPr lang="hu-HU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solidFill>
                  <a:schemeClr val="bg1"/>
                </a:solidFill>
              </a:rPr>
              <a:t>Summary</a:t>
            </a:r>
            <a:r>
              <a:rPr lang="hu-HU" sz="2400" dirty="0">
                <a:solidFill>
                  <a:schemeClr val="bg1"/>
                </a:solidFill>
              </a:rPr>
              <a:t> of </a:t>
            </a:r>
            <a:r>
              <a:rPr lang="hu-HU" sz="2400" dirty="0" err="1">
                <a:solidFill>
                  <a:schemeClr val="bg1"/>
                </a:solidFill>
              </a:rPr>
              <a:t>configured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 smtClean="0">
                <a:solidFill>
                  <a:schemeClr val="bg1"/>
                </a:solidFill>
              </a:rPr>
              <a:t>cars</a:t>
            </a:r>
            <a:endParaRPr lang="hu-HU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solidFill>
                  <a:schemeClr val="bg1"/>
                </a:solidFill>
              </a:rPr>
              <a:t>Order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View user's own data (user page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hu-HU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solidFill>
                  <a:schemeClr val="bg1"/>
                </a:solidFill>
              </a:rPr>
              <a:t>View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services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4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45B2B52E-DD97-4F80-BE91-389AEFFE21C9}"/>
              </a:ext>
            </a:extLst>
          </p:cNvPr>
          <p:cNvSpPr/>
          <p:nvPr/>
        </p:nvSpPr>
        <p:spPr>
          <a:xfrm>
            <a:off x="1260629" y="1738495"/>
            <a:ext cx="9916357" cy="3764132"/>
          </a:xfrm>
          <a:prstGeom prst="round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730674" y="251838"/>
            <a:ext cx="47306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Design of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site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A005938-C788-4479-B80E-8EDB4A9B5837}"/>
              </a:ext>
            </a:extLst>
          </p:cNvPr>
          <p:cNvSpPr/>
          <p:nvPr/>
        </p:nvSpPr>
        <p:spPr>
          <a:xfrm>
            <a:off x="1781338" y="2345275"/>
            <a:ext cx="3733800" cy="2550575"/>
          </a:xfrm>
          <a:prstGeom prst="round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Téglalap 22"/>
          <p:cNvSpPr/>
          <p:nvPr/>
        </p:nvSpPr>
        <p:spPr>
          <a:xfrm>
            <a:off x="2574470" y="2576374"/>
            <a:ext cx="2812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 err="1">
                <a:solidFill>
                  <a:schemeClr val="bg1"/>
                </a:solidFill>
              </a:rPr>
              <a:t>Page</a:t>
            </a:r>
            <a:r>
              <a:rPr lang="hu-HU" sz="2400" b="1" dirty="0">
                <a:solidFill>
                  <a:schemeClr val="bg1"/>
                </a:solidFill>
              </a:rPr>
              <a:t> </a:t>
            </a:r>
            <a:r>
              <a:rPr lang="hu-HU" sz="2400" b="1" dirty="0" err="1">
                <a:solidFill>
                  <a:schemeClr val="bg1"/>
                </a:solidFill>
              </a:rPr>
              <a:t>colour</a:t>
            </a:r>
            <a:r>
              <a:rPr lang="hu-HU" sz="2400" b="1" dirty="0">
                <a:solidFill>
                  <a:schemeClr val="bg1"/>
                </a:solidFill>
              </a:rPr>
              <a:t> </a:t>
            </a:r>
            <a:r>
              <a:rPr lang="hu-HU" sz="2400" b="1" dirty="0" err="1">
                <a:solidFill>
                  <a:schemeClr val="bg1"/>
                </a:solidFill>
              </a:rPr>
              <a:t>palette</a:t>
            </a:r>
            <a:r>
              <a:rPr lang="hu-HU" sz="2400" b="1" dirty="0">
                <a:solidFill>
                  <a:schemeClr val="bg1"/>
                </a:solidFill>
              </a:rPr>
              <a:t>:</a:t>
            </a:r>
            <a:endParaRPr lang="hu-HU" sz="2400" b="1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3C1566D-F59B-442E-A317-D30C508051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84" y="2474514"/>
            <a:ext cx="665386" cy="66538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911C987-E29D-4009-AB89-AB41458BFEAE}"/>
              </a:ext>
            </a:extLst>
          </p:cNvPr>
          <p:cNvSpPr txBox="1"/>
          <p:nvPr/>
        </p:nvSpPr>
        <p:spPr>
          <a:xfrm>
            <a:off x="2574470" y="290896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Blue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grey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black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white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9222563-F6DD-4105-8E5B-01FCA2028DFD}"/>
              </a:ext>
            </a:extLst>
          </p:cNvPr>
          <p:cNvSpPr txBox="1"/>
          <p:nvPr/>
        </p:nvSpPr>
        <p:spPr>
          <a:xfrm>
            <a:off x="1805669" y="3284465"/>
            <a:ext cx="3709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blue </a:t>
            </a:r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 is important on the website, as it is also used in the Ford logo. With the grey, black and white </a:t>
            </a:r>
            <a:r>
              <a:rPr lang="en-US" dirty="0" err="1">
                <a:solidFill>
                  <a:schemeClr val="bg1"/>
                </a:solidFill>
              </a:rPr>
              <a:t>colours</a:t>
            </a:r>
            <a:r>
              <a:rPr lang="en-US" dirty="0">
                <a:solidFill>
                  <a:schemeClr val="bg1"/>
                </a:solidFill>
              </a:rPr>
              <a:t>, we want to present a modern-looking website.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148" y="2528828"/>
            <a:ext cx="3881717" cy="21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13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45B2B52E-DD97-4F80-BE91-389AEFFE21C9}"/>
              </a:ext>
            </a:extLst>
          </p:cNvPr>
          <p:cNvSpPr/>
          <p:nvPr/>
        </p:nvSpPr>
        <p:spPr>
          <a:xfrm>
            <a:off x="1260629" y="1738495"/>
            <a:ext cx="9916357" cy="3764132"/>
          </a:xfrm>
          <a:prstGeom prst="round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730674" y="251838"/>
            <a:ext cx="47306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Design of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site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A005938-C788-4479-B80E-8EDB4A9B5837}"/>
              </a:ext>
            </a:extLst>
          </p:cNvPr>
          <p:cNvSpPr/>
          <p:nvPr/>
        </p:nvSpPr>
        <p:spPr>
          <a:xfrm>
            <a:off x="1781338" y="2345275"/>
            <a:ext cx="3733800" cy="2550575"/>
          </a:xfrm>
          <a:prstGeom prst="round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Téglalap 22"/>
          <p:cNvSpPr/>
          <p:nvPr/>
        </p:nvSpPr>
        <p:spPr>
          <a:xfrm>
            <a:off x="2012991" y="2528828"/>
            <a:ext cx="3294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 err="1" smtClean="0">
                <a:solidFill>
                  <a:schemeClr val="bg1"/>
                </a:solidFill>
              </a:rPr>
              <a:t>Responsive</a:t>
            </a:r>
            <a:r>
              <a:rPr lang="hu-HU" sz="2400" b="1" dirty="0" smtClean="0">
                <a:solidFill>
                  <a:schemeClr val="bg1"/>
                </a:solidFill>
              </a:rPr>
              <a:t> </a:t>
            </a:r>
            <a:r>
              <a:rPr lang="hu-HU" sz="2400" b="1" dirty="0">
                <a:solidFill>
                  <a:schemeClr val="bg1"/>
                </a:solidFill>
              </a:rPr>
              <a:t>web </a:t>
            </a:r>
            <a:r>
              <a:rPr lang="hu-HU" sz="2400" b="1" dirty="0" smtClean="0">
                <a:solidFill>
                  <a:schemeClr val="bg1"/>
                </a:solidFill>
              </a:rPr>
              <a:t>design</a:t>
            </a:r>
            <a:endParaRPr lang="hu-HU" sz="2400" b="1" dirty="0">
              <a:solidFill>
                <a:schemeClr val="bg1"/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9222563-F6DD-4105-8E5B-01FCA2028DFD}"/>
              </a:ext>
            </a:extLst>
          </p:cNvPr>
          <p:cNvSpPr txBox="1"/>
          <p:nvPr/>
        </p:nvSpPr>
        <p:spPr>
          <a:xfrm>
            <a:off x="1805669" y="3284465"/>
            <a:ext cx="3709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When </a:t>
            </a:r>
            <a:r>
              <a:rPr lang="en-US" dirty="0">
                <a:solidFill>
                  <a:schemeClr val="bg1"/>
                </a:solidFill>
              </a:rPr>
              <a:t>designing the website, we paid attention to responsiveness. </a:t>
            </a:r>
            <a:r>
              <a:rPr lang="en-US" dirty="0">
                <a:solidFill>
                  <a:schemeClr val="bg1"/>
                </a:solidFill>
              </a:rPr>
              <a:t>Some pages on the website have a separate simplified mobile view.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662" y="2527961"/>
            <a:ext cx="3884800" cy="21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3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45B2B52E-DD97-4F80-BE91-389AEFFE21C9}"/>
              </a:ext>
            </a:extLst>
          </p:cNvPr>
          <p:cNvSpPr/>
          <p:nvPr/>
        </p:nvSpPr>
        <p:spPr>
          <a:xfrm>
            <a:off x="1260629" y="1738495"/>
            <a:ext cx="9916357" cy="3764132"/>
          </a:xfrm>
          <a:prstGeom prst="round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730674" y="251838"/>
            <a:ext cx="47306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Design of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site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A005938-C788-4479-B80E-8EDB4A9B5837}"/>
              </a:ext>
            </a:extLst>
          </p:cNvPr>
          <p:cNvSpPr/>
          <p:nvPr/>
        </p:nvSpPr>
        <p:spPr>
          <a:xfrm>
            <a:off x="1781338" y="2345275"/>
            <a:ext cx="3733800" cy="2550575"/>
          </a:xfrm>
          <a:prstGeom prst="round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Téglalap 22"/>
          <p:cNvSpPr/>
          <p:nvPr/>
        </p:nvSpPr>
        <p:spPr>
          <a:xfrm>
            <a:off x="2012991" y="2528828"/>
            <a:ext cx="3294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 err="1" smtClean="0">
                <a:solidFill>
                  <a:schemeClr val="bg1"/>
                </a:solidFill>
              </a:rPr>
              <a:t>Structure</a:t>
            </a:r>
            <a:r>
              <a:rPr lang="hu-HU" sz="2400" b="1" dirty="0" smtClean="0">
                <a:solidFill>
                  <a:schemeClr val="bg1"/>
                </a:solidFill>
              </a:rPr>
              <a:t> </a:t>
            </a:r>
            <a:r>
              <a:rPr lang="hu-HU" sz="2400" b="1" dirty="0">
                <a:solidFill>
                  <a:schemeClr val="bg1"/>
                </a:solidFill>
              </a:rPr>
              <a:t>of </a:t>
            </a:r>
            <a:r>
              <a:rPr lang="hu-HU" sz="2400" b="1" dirty="0" err="1">
                <a:solidFill>
                  <a:schemeClr val="bg1"/>
                </a:solidFill>
              </a:rPr>
              <a:t>the</a:t>
            </a:r>
            <a:r>
              <a:rPr lang="hu-HU" sz="2400" b="1" dirty="0">
                <a:solidFill>
                  <a:schemeClr val="bg1"/>
                </a:solidFill>
              </a:rPr>
              <a:t> website</a:t>
            </a:r>
            <a:endParaRPr lang="hu-HU" sz="2400" b="1" dirty="0">
              <a:solidFill>
                <a:schemeClr val="bg1"/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9222563-F6DD-4105-8E5B-01FCA2028DFD}"/>
              </a:ext>
            </a:extLst>
          </p:cNvPr>
          <p:cNvSpPr txBox="1"/>
          <p:nvPr/>
        </p:nvSpPr>
        <p:spPr>
          <a:xfrm>
            <a:off x="1805669" y="3284465"/>
            <a:ext cx="370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website is modern, simple and clean.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662" y="2515030"/>
            <a:ext cx="3884800" cy="21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6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1302</Words>
  <Application>Microsoft Office PowerPoint</Application>
  <PresentationFormat>Szélesvásznú</PresentationFormat>
  <Paragraphs>187</Paragraphs>
  <Slides>27</Slides>
  <Notes>26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Office-téma</vt:lpstr>
      <vt:lpstr>FORD MOTOR COMPANY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Pc</dc:creator>
  <cp:lastModifiedBy>Pc</cp:lastModifiedBy>
  <cp:revision>292</cp:revision>
  <dcterms:created xsi:type="dcterms:W3CDTF">2023-04-19T14:09:06Z</dcterms:created>
  <dcterms:modified xsi:type="dcterms:W3CDTF">2023-04-28T15:04:28Z</dcterms:modified>
</cp:coreProperties>
</file>